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60" r:id="rId3"/>
    <p:sldId id="257" r:id="rId4"/>
    <p:sldId id="258" r:id="rId5"/>
    <p:sldId id="259"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111" d="100"/>
          <a:sy n="111" d="100"/>
        </p:scale>
        <p:origin x="60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B154D2-2DF4-4F41-A222-8519CAD4254C}" type="datetimeFigureOut">
              <a:rPr lang="en-CM" smtClean="0"/>
              <a:t>13/06/2022</a:t>
            </a:fld>
            <a:endParaRPr lang="en-CM"/>
          </a:p>
        </p:txBody>
      </p:sp>
      <p:sp>
        <p:nvSpPr>
          <p:cNvPr id="5" name="Footer Placeholder 4"/>
          <p:cNvSpPr>
            <a:spLocks noGrp="1"/>
          </p:cNvSpPr>
          <p:nvPr>
            <p:ph type="ftr" sz="quarter" idx="11"/>
          </p:nvPr>
        </p:nvSpPr>
        <p:spPr/>
        <p:txBody>
          <a:bodyPr/>
          <a:lstStyle/>
          <a:p>
            <a:endParaRPr lang="en-CM"/>
          </a:p>
        </p:txBody>
      </p:sp>
      <p:sp>
        <p:nvSpPr>
          <p:cNvPr id="6" name="Slide Number Placeholder 5"/>
          <p:cNvSpPr>
            <a:spLocks noGrp="1"/>
          </p:cNvSpPr>
          <p:nvPr>
            <p:ph type="sldNum" sz="quarter" idx="12"/>
          </p:nvPr>
        </p:nvSpPr>
        <p:spPr/>
        <p:txBody>
          <a:bodyPr/>
          <a:lstStyle/>
          <a:p>
            <a:fld id="{A1563897-99B6-49EA-9810-D3D8A18E107B}" type="slidenum">
              <a:rPr lang="en-CM" smtClean="0"/>
              <a:t>‹#›</a:t>
            </a:fld>
            <a:endParaRPr lang="en-CM"/>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16875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B154D2-2DF4-4F41-A222-8519CAD4254C}" type="datetimeFigureOut">
              <a:rPr lang="en-CM" smtClean="0"/>
              <a:t>13/06/2022</a:t>
            </a:fld>
            <a:endParaRPr lang="en-CM"/>
          </a:p>
        </p:txBody>
      </p:sp>
      <p:sp>
        <p:nvSpPr>
          <p:cNvPr id="5" name="Footer Placeholder 4"/>
          <p:cNvSpPr>
            <a:spLocks noGrp="1"/>
          </p:cNvSpPr>
          <p:nvPr>
            <p:ph type="ftr" sz="quarter" idx="11"/>
          </p:nvPr>
        </p:nvSpPr>
        <p:spPr/>
        <p:txBody>
          <a:bodyPr/>
          <a:lstStyle/>
          <a:p>
            <a:endParaRPr lang="en-CM"/>
          </a:p>
        </p:txBody>
      </p:sp>
      <p:sp>
        <p:nvSpPr>
          <p:cNvPr id="6" name="Slide Number Placeholder 5"/>
          <p:cNvSpPr>
            <a:spLocks noGrp="1"/>
          </p:cNvSpPr>
          <p:nvPr>
            <p:ph type="sldNum" sz="quarter" idx="12"/>
          </p:nvPr>
        </p:nvSpPr>
        <p:spPr/>
        <p:txBody>
          <a:bodyPr/>
          <a:lstStyle/>
          <a:p>
            <a:fld id="{A1563897-99B6-49EA-9810-D3D8A18E107B}" type="slidenum">
              <a:rPr lang="en-CM" smtClean="0"/>
              <a:t>‹#›</a:t>
            </a:fld>
            <a:endParaRPr lang="en-CM"/>
          </a:p>
        </p:txBody>
      </p:sp>
    </p:spTree>
    <p:extLst>
      <p:ext uri="{BB962C8B-B14F-4D97-AF65-F5344CB8AC3E}">
        <p14:creationId xmlns:p14="http://schemas.microsoft.com/office/powerpoint/2010/main" val="247082068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B154D2-2DF4-4F41-A222-8519CAD4254C}" type="datetimeFigureOut">
              <a:rPr lang="en-CM" smtClean="0"/>
              <a:t>13/06/2022</a:t>
            </a:fld>
            <a:endParaRPr lang="en-CM"/>
          </a:p>
        </p:txBody>
      </p:sp>
      <p:sp>
        <p:nvSpPr>
          <p:cNvPr id="5" name="Footer Placeholder 4"/>
          <p:cNvSpPr>
            <a:spLocks noGrp="1"/>
          </p:cNvSpPr>
          <p:nvPr>
            <p:ph type="ftr" sz="quarter" idx="11"/>
          </p:nvPr>
        </p:nvSpPr>
        <p:spPr/>
        <p:txBody>
          <a:bodyPr/>
          <a:lstStyle/>
          <a:p>
            <a:endParaRPr lang="en-CM"/>
          </a:p>
        </p:txBody>
      </p:sp>
      <p:sp>
        <p:nvSpPr>
          <p:cNvPr id="6" name="Slide Number Placeholder 5"/>
          <p:cNvSpPr>
            <a:spLocks noGrp="1"/>
          </p:cNvSpPr>
          <p:nvPr>
            <p:ph type="sldNum" sz="quarter" idx="12"/>
          </p:nvPr>
        </p:nvSpPr>
        <p:spPr/>
        <p:txBody>
          <a:bodyPr/>
          <a:lstStyle/>
          <a:p>
            <a:fld id="{A1563897-99B6-49EA-9810-D3D8A18E107B}" type="slidenum">
              <a:rPr lang="en-CM" smtClean="0"/>
              <a:t>‹#›</a:t>
            </a:fld>
            <a:endParaRPr lang="en-CM"/>
          </a:p>
        </p:txBody>
      </p:sp>
    </p:spTree>
    <p:extLst>
      <p:ext uri="{BB962C8B-B14F-4D97-AF65-F5344CB8AC3E}">
        <p14:creationId xmlns:p14="http://schemas.microsoft.com/office/powerpoint/2010/main" val="31155234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B154D2-2DF4-4F41-A222-8519CAD4254C}" type="datetimeFigureOut">
              <a:rPr lang="en-CM" smtClean="0"/>
              <a:t>13/06/2022</a:t>
            </a:fld>
            <a:endParaRPr lang="en-CM"/>
          </a:p>
        </p:txBody>
      </p:sp>
      <p:sp>
        <p:nvSpPr>
          <p:cNvPr id="5" name="Footer Placeholder 4"/>
          <p:cNvSpPr>
            <a:spLocks noGrp="1"/>
          </p:cNvSpPr>
          <p:nvPr>
            <p:ph type="ftr" sz="quarter" idx="11"/>
          </p:nvPr>
        </p:nvSpPr>
        <p:spPr/>
        <p:txBody>
          <a:bodyPr/>
          <a:lstStyle/>
          <a:p>
            <a:endParaRPr lang="en-CM"/>
          </a:p>
        </p:txBody>
      </p:sp>
      <p:sp>
        <p:nvSpPr>
          <p:cNvPr id="6" name="Slide Number Placeholder 5"/>
          <p:cNvSpPr>
            <a:spLocks noGrp="1"/>
          </p:cNvSpPr>
          <p:nvPr>
            <p:ph type="sldNum" sz="quarter" idx="12"/>
          </p:nvPr>
        </p:nvSpPr>
        <p:spPr/>
        <p:txBody>
          <a:bodyPr/>
          <a:lstStyle/>
          <a:p>
            <a:fld id="{A1563897-99B6-49EA-9810-D3D8A18E107B}" type="slidenum">
              <a:rPr lang="en-CM" smtClean="0"/>
              <a:t>‹#›</a:t>
            </a:fld>
            <a:endParaRPr lang="en-CM"/>
          </a:p>
        </p:txBody>
      </p:sp>
    </p:spTree>
    <p:extLst>
      <p:ext uri="{BB962C8B-B14F-4D97-AF65-F5344CB8AC3E}">
        <p14:creationId xmlns:p14="http://schemas.microsoft.com/office/powerpoint/2010/main" val="382433999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B154D2-2DF4-4F41-A222-8519CAD4254C}" type="datetimeFigureOut">
              <a:rPr lang="en-CM" smtClean="0"/>
              <a:t>13/06/2022</a:t>
            </a:fld>
            <a:endParaRPr lang="en-CM"/>
          </a:p>
        </p:txBody>
      </p:sp>
      <p:sp>
        <p:nvSpPr>
          <p:cNvPr id="5" name="Footer Placeholder 4"/>
          <p:cNvSpPr>
            <a:spLocks noGrp="1"/>
          </p:cNvSpPr>
          <p:nvPr>
            <p:ph type="ftr" sz="quarter" idx="11"/>
          </p:nvPr>
        </p:nvSpPr>
        <p:spPr/>
        <p:txBody>
          <a:bodyPr/>
          <a:lstStyle/>
          <a:p>
            <a:endParaRPr lang="en-CM"/>
          </a:p>
        </p:txBody>
      </p:sp>
      <p:sp>
        <p:nvSpPr>
          <p:cNvPr id="6" name="Slide Number Placeholder 5"/>
          <p:cNvSpPr>
            <a:spLocks noGrp="1"/>
          </p:cNvSpPr>
          <p:nvPr>
            <p:ph type="sldNum" sz="quarter" idx="12"/>
          </p:nvPr>
        </p:nvSpPr>
        <p:spPr/>
        <p:txBody>
          <a:bodyPr/>
          <a:lstStyle/>
          <a:p>
            <a:fld id="{A1563897-99B6-49EA-9810-D3D8A18E107B}" type="slidenum">
              <a:rPr lang="en-CM" smtClean="0"/>
              <a:t>‹#›</a:t>
            </a:fld>
            <a:endParaRPr lang="en-CM"/>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83437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B154D2-2DF4-4F41-A222-8519CAD4254C}" type="datetimeFigureOut">
              <a:rPr lang="en-CM" smtClean="0"/>
              <a:t>13/06/2022</a:t>
            </a:fld>
            <a:endParaRPr lang="en-CM"/>
          </a:p>
        </p:txBody>
      </p:sp>
      <p:sp>
        <p:nvSpPr>
          <p:cNvPr id="6" name="Footer Placeholder 5"/>
          <p:cNvSpPr>
            <a:spLocks noGrp="1"/>
          </p:cNvSpPr>
          <p:nvPr>
            <p:ph type="ftr" sz="quarter" idx="11"/>
          </p:nvPr>
        </p:nvSpPr>
        <p:spPr/>
        <p:txBody>
          <a:bodyPr/>
          <a:lstStyle/>
          <a:p>
            <a:endParaRPr lang="en-CM"/>
          </a:p>
        </p:txBody>
      </p:sp>
      <p:sp>
        <p:nvSpPr>
          <p:cNvPr id="7" name="Slide Number Placeholder 6"/>
          <p:cNvSpPr>
            <a:spLocks noGrp="1"/>
          </p:cNvSpPr>
          <p:nvPr>
            <p:ph type="sldNum" sz="quarter" idx="12"/>
          </p:nvPr>
        </p:nvSpPr>
        <p:spPr/>
        <p:txBody>
          <a:bodyPr/>
          <a:lstStyle/>
          <a:p>
            <a:fld id="{A1563897-99B6-49EA-9810-D3D8A18E107B}" type="slidenum">
              <a:rPr lang="en-CM" smtClean="0"/>
              <a:t>‹#›</a:t>
            </a:fld>
            <a:endParaRPr lang="en-CM"/>
          </a:p>
        </p:txBody>
      </p:sp>
    </p:spTree>
    <p:extLst>
      <p:ext uri="{BB962C8B-B14F-4D97-AF65-F5344CB8AC3E}">
        <p14:creationId xmlns:p14="http://schemas.microsoft.com/office/powerpoint/2010/main" val="329183758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B154D2-2DF4-4F41-A222-8519CAD4254C}" type="datetimeFigureOut">
              <a:rPr lang="en-CM" smtClean="0"/>
              <a:t>13/06/2022</a:t>
            </a:fld>
            <a:endParaRPr lang="en-CM"/>
          </a:p>
        </p:txBody>
      </p:sp>
      <p:sp>
        <p:nvSpPr>
          <p:cNvPr id="8" name="Footer Placeholder 7"/>
          <p:cNvSpPr>
            <a:spLocks noGrp="1"/>
          </p:cNvSpPr>
          <p:nvPr>
            <p:ph type="ftr" sz="quarter" idx="11"/>
          </p:nvPr>
        </p:nvSpPr>
        <p:spPr/>
        <p:txBody>
          <a:bodyPr/>
          <a:lstStyle/>
          <a:p>
            <a:endParaRPr lang="en-CM"/>
          </a:p>
        </p:txBody>
      </p:sp>
      <p:sp>
        <p:nvSpPr>
          <p:cNvPr id="9" name="Slide Number Placeholder 8"/>
          <p:cNvSpPr>
            <a:spLocks noGrp="1"/>
          </p:cNvSpPr>
          <p:nvPr>
            <p:ph type="sldNum" sz="quarter" idx="12"/>
          </p:nvPr>
        </p:nvSpPr>
        <p:spPr/>
        <p:txBody>
          <a:bodyPr/>
          <a:lstStyle/>
          <a:p>
            <a:fld id="{A1563897-99B6-49EA-9810-D3D8A18E107B}" type="slidenum">
              <a:rPr lang="en-CM" smtClean="0"/>
              <a:t>‹#›</a:t>
            </a:fld>
            <a:endParaRPr lang="en-CM"/>
          </a:p>
        </p:txBody>
      </p:sp>
    </p:spTree>
    <p:extLst>
      <p:ext uri="{BB962C8B-B14F-4D97-AF65-F5344CB8AC3E}">
        <p14:creationId xmlns:p14="http://schemas.microsoft.com/office/powerpoint/2010/main" val="1093552808"/>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B154D2-2DF4-4F41-A222-8519CAD4254C}" type="datetimeFigureOut">
              <a:rPr lang="en-CM" smtClean="0"/>
              <a:t>13/06/2022</a:t>
            </a:fld>
            <a:endParaRPr lang="en-CM"/>
          </a:p>
        </p:txBody>
      </p:sp>
      <p:sp>
        <p:nvSpPr>
          <p:cNvPr id="4" name="Footer Placeholder 3"/>
          <p:cNvSpPr>
            <a:spLocks noGrp="1"/>
          </p:cNvSpPr>
          <p:nvPr>
            <p:ph type="ftr" sz="quarter" idx="11"/>
          </p:nvPr>
        </p:nvSpPr>
        <p:spPr/>
        <p:txBody>
          <a:bodyPr/>
          <a:lstStyle/>
          <a:p>
            <a:endParaRPr lang="en-CM"/>
          </a:p>
        </p:txBody>
      </p:sp>
      <p:sp>
        <p:nvSpPr>
          <p:cNvPr id="5" name="Slide Number Placeholder 4"/>
          <p:cNvSpPr>
            <a:spLocks noGrp="1"/>
          </p:cNvSpPr>
          <p:nvPr>
            <p:ph type="sldNum" sz="quarter" idx="12"/>
          </p:nvPr>
        </p:nvSpPr>
        <p:spPr/>
        <p:txBody>
          <a:bodyPr/>
          <a:lstStyle/>
          <a:p>
            <a:fld id="{A1563897-99B6-49EA-9810-D3D8A18E107B}" type="slidenum">
              <a:rPr lang="en-CM" smtClean="0"/>
              <a:t>‹#›</a:t>
            </a:fld>
            <a:endParaRPr lang="en-CM"/>
          </a:p>
        </p:txBody>
      </p:sp>
    </p:spTree>
    <p:extLst>
      <p:ext uri="{BB962C8B-B14F-4D97-AF65-F5344CB8AC3E}">
        <p14:creationId xmlns:p14="http://schemas.microsoft.com/office/powerpoint/2010/main" val="209354582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B154D2-2DF4-4F41-A222-8519CAD4254C}" type="datetimeFigureOut">
              <a:rPr lang="en-CM" smtClean="0"/>
              <a:t>13/06/2022</a:t>
            </a:fld>
            <a:endParaRPr lang="en-CM"/>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CM"/>
          </a:p>
        </p:txBody>
      </p:sp>
      <p:sp>
        <p:nvSpPr>
          <p:cNvPr id="9" name="Slide Number Placeholder 8"/>
          <p:cNvSpPr>
            <a:spLocks noGrp="1"/>
          </p:cNvSpPr>
          <p:nvPr>
            <p:ph type="sldNum" sz="quarter" idx="12"/>
          </p:nvPr>
        </p:nvSpPr>
        <p:spPr/>
        <p:txBody>
          <a:bodyPr/>
          <a:lstStyle/>
          <a:p>
            <a:fld id="{A1563897-99B6-49EA-9810-D3D8A18E107B}" type="slidenum">
              <a:rPr lang="en-CM" smtClean="0"/>
              <a:t>‹#›</a:t>
            </a:fld>
            <a:endParaRPr lang="en-CM"/>
          </a:p>
        </p:txBody>
      </p:sp>
    </p:spTree>
    <p:extLst>
      <p:ext uri="{BB962C8B-B14F-4D97-AF65-F5344CB8AC3E}">
        <p14:creationId xmlns:p14="http://schemas.microsoft.com/office/powerpoint/2010/main" val="385055769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B154D2-2DF4-4F41-A222-8519CAD4254C}" type="datetimeFigureOut">
              <a:rPr lang="en-CM" smtClean="0"/>
              <a:t>13/06/2022</a:t>
            </a:fld>
            <a:endParaRPr lang="en-CM"/>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CM"/>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563897-99B6-49EA-9810-D3D8A18E107B}" type="slidenum">
              <a:rPr lang="en-CM" smtClean="0"/>
              <a:t>‹#›</a:t>
            </a:fld>
            <a:endParaRPr lang="en-CM"/>
          </a:p>
        </p:txBody>
      </p:sp>
    </p:spTree>
    <p:extLst>
      <p:ext uri="{BB962C8B-B14F-4D97-AF65-F5344CB8AC3E}">
        <p14:creationId xmlns:p14="http://schemas.microsoft.com/office/powerpoint/2010/main" val="264354031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B154D2-2DF4-4F41-A222-8519CAD4254C}" type="datetimeFigureOut">
              <a:rPr lang="en-CM" smtClean="0"/>
              <a:t>13/06/2022</a:t>
            </a:fld>
            <a:endParaRPr lang="en-CM"/>
          </a:p>
        </p:txBody>
      </p:sp>
      <p:sp>
        <p:nvSpPr>
          <p:cNvPr id="6" name="Footer Placeholder 5"/>
          <p:cNvSpPr>
            <a:spLocks noGrp="1"/>
          </p:cNvSpPr>
          <p:nvPr>
            <p:ph type="ftr" sz="quarter" idx="11"/>
          </p:nvPr>
        </p:nvSpPr>
        <p:spPr/>
        <p:txBody>
          <a:bodyPr/>
          <a:lstStyle/>
          <a:p>
            <a:endParaRPr lang="en-CM"/>
          </a:p>
        </p:txBody>
      </p:sp>
      <p:sp>
        <p:nvSpPr>
          <p:cNvPr id="7" name="Slide Number Placeholder 6"/>
          <p:cNvSpPr>
            <a:spLocks noGrp="1"/>
          </p:cNvSpPr>
          <p:nvPr>
            <p:ph type="sldNum" sz="quarter" idx="12"/>
          </p:nvPr>
        </p:nvSpPr>
        <p:spPr/>
        <p:txBody>
          <a:bodyPr/>
          <a:lstStyle/>
          <a:p>
            <a:fld id="{A1563897-99B6-49EA-9810-D3D8A18E107B}" type="slidenum">
              <a:rPr lang="en-CM" smtClean="0"/>
              <a:t>‹#›</a:t>
            </a:fld>
            <a:endParaRPr lang="en-CM"/>
          </a:p>
        </p:txBody>
      </p:sp>
    </p:spTree>
    <p:extLst>
      <p:ext uri="{BB962C8B-B14F-4D97-AF65-F5344CB8AC3E}">
        <p14:creationId xmlns:p14="http://schemas.microsoft.com/office/powerpoint/2010/main" val="1831208721"/>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B154D2-2DF4-4F41-A222-8519CAD4254C}" type="datetimeFigureOut">
              <a:rPr lang="en-CM" smtClean="0"/>
              <a:t>13/06/2022</a:t>
            </a:fld>
            <a:endParaRPr lang="en-CM"/>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CM"/>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563897-99B6-49EA-9810-D3D8A18E107B}" type="slidenum">
              <a:rPr lang="en-CM" smtClean="0"/>
              <a:t>‹#›</a:t>
            </a:fld>
            <a:endParaRPr lang="en-CM"/>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72730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spd="slow">
    <p:push dir="u"/>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hyperlink" Target="http://www.glob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71572E-E2A6-9B35-60E5-BBB99449F13A}"/>
              </a:ext>
            </a:extLst>
          </p:cNvPr>
          <p:cNvSpPr txBox="1"/>
          <p:nvPr/>
        </p:nvSpPr>
        <p:spPr>
          <a:xfrm>
            <a:off x="85725" y="-457200"/>
            <a:ext cx="11991975" cy="10525958"/>
          </a:xfrm>
          <a:prstGeom prst="rect">
            <a:avLst/>
          </a:prstGeom>
          <a:noFill/>
        </p:spPr>
        <p:txBody>
          <a:bodyPr wrap="square" rtlCol="0">
            <a:spAutoFit/>
          </a:bodyPr>
          <a:lstStyle/>
          <a:p>
            <a:endParaRPr lang="en-US" sz="2400" b="1" dirty="0">
              <a:solidFill>
                <a:schemeClr val="accent1">
                  <a:lumMod val="75000"/>
                </a:schemeClr>
              </a:solidFill>
              <a:latin typeface="MingLiU-ExtB" panose="02020500000000000000" pitchFamily="18" charset="-120"/>
              <a:ea typeface="MingLiU-ExtB" panose="02020500000000000000" pitchFamily="18" charset="-120"/>
            </a:endParaRPr>
          </a:p>
          <a:p>
            <a:pPr algn="ctr"/>
            <a:endParaRPr lang="en-US" sz="3200" b="1" dirty="0">
              <a:solidFill>
                <a:schemeClr val="accent1">
                  <a:lumMod val="75000"/>
                </a:schemeClr>
              </a:solidFill>
            </a:endParaRPr>
          </a:p>
          <a:p>
            <a:pPr algn="ctr"/>
            <a:endParaRPr lang="en-US" sz="3200" b="1" dirty="0">
              <a:solidFill>
                <a:schemeClr val="accent1">
                  <a:lumMod val="75000"/>
                </a:schemeClr>
              </a:solidFill>
            </a:endParaRPr>
          </a:p>
          <a:p>
            <a:pPr algn="ctr"/>
            <a:r>
              <a:rPr lang="en-US" sz="3200" b="1" dirty="0">
                <a:solidFill>
                  <a:schemeClr val="accent1">
                    <a:lumMod val="75000"/>
                  </a:schemeClr>
                </a:solidFill>
              </a:rPr>
              <a:t>CREATION OF A WEBSITE</a:t>
            </a:r>
          </a:p>
          <a:p>
            <a:r>
              <a:rPr lang="en-US" b="1" dirty="0"/>
              <a:t>Name of the enterprise</a:t>
            </a:r>
            <a:r>
              <a:rPr lang="en-US" sz="1400" dirty="0"/>
              <a:t>: Global Auto- ecole</a:t>
            </a:r>
          </a:p>
          <a:p>
            <a:r>
              <a:rPr lang="en-US" b="1" dirty="0"/>
              <a:t>Name of the project: </a:t>
            </a:r>
            <a:r>
              <a:rPr lang="en-US" sz="1400" dirty="0"/>
              <a:t>creation of a website for Global Auto-ecole</a:t>
            </a:r>
          </a:p>
          <a:p>
            <a:r>
              <a:rPr lang="en-US" b="1" dirty="0"/>
              <a:t>Some one to contact in the enterprise</a:t>
            </a:r>
            <a:r>
              <a:rPr lang="en-US" sz="1400" dirty="0"/>
              <a:t>: Mr Mezang Andre</a:t>
            </a:r>
          </a:p>
          <a:p>
            <a:r>
              <a:rPr lang="en-US" b="1" dirty="0"/>
              <a:t>Tel</a:t>
            </a:r>
            <a:r>
              <a:rPr lang="en-US" sz="1400" b="1" dirty="0"/>
              <a:t>:</a:t>
            </a:r>
            <a:r>
              <a:rPr lang="en-US" sz="1400" dirty="0"/>
              <a:t> 655 93 19 36/674 78 79 94</a:t>
            </a:r>
            <a:fld id="{1B3BB9B8-4FCD-4C51-86DC-4999F97B2965}" type="slidenum">
              <a:rPr lang="en-US" sz="1400" smtClean="0"/>
              <a:t>1</a:t>
            </a:fld>
            <a:endParaRPr lang="en-US" sz="1400" dirty="0"/>
          </a:p>
          <a:p>
            <a:endParaRPr lang="en-US" sz="1400" b="1" dirty="0"/>
          </a:p>
          <a:p>
            <a:endParaRPr lang="en-US" dirty="0"/>
          </a:p>
          <a:p>
            <a:pPr algn="ctr"/>
            <a:r>
              <a:rPr lang="en-US" sz="2000" b="1" dirty="0">
                <a:solidFill>
                  <a:schemeClr val="accent1">
                    <a:lumMod val="75000"/>
                  </a:schemeClr>
                </a:solidFill>
              </a:rPr>
              <a:t>PRESENTATION OF THE ENTERPRISE</a:t>
            </a:r>
          </a:p>
          <a:p>
            <a:pPr marL="285750" indent="-285750">
              <a:buFont typeface="Wingdings" panose="05000000000000000000" pitchFamily="2" charset="2"/>
              <a:buChar char="§"/>
            </a:pPr>
            <a:r>
              <a:rPr lang="en-US" b="1" dirty="0"/>
              <a:t>Date of Creation:</a:t>
            </a:r>
            <a:r>
              <a:rPr lang="en-US" sz="1400" dirty="0"/>
              <a:t>2008</a:t>
            </a:r>
          </a:p>
          <a:p>
            <a:pPr marL="285750" indent="-285750">
              <a:buFont typeface="Wingdings" panose="05000000000000000000" pitchFamily="2" charset="2"/>
              <a:buChar char="§"/>
            </a:pPr>
            <a:r>
              <a:rPr lang="en-US" b="1" dirty="0"/>
              <a:t>Main activity</a:t>
            </a:r>
            <a:r>
              <a:rPr lang="en-US" sz="1400" dirty="0"/>
              <a:t>: Acquire a professional driving license both international and national</a:t>
            </a:r>
          </a:p>
          <a:p>
            <a:pPr marL="285750" indent="-285750">
              <a:buFont typeface="Wingdings" panose="05000000000000000000" pitchFamily="2" charset="2"/>
              <a:buChar char="§"/>
            </a:pPr>
            <a:r>
              <a:rPr lang="en-US" b="1" dirty="0"/>
              <a:t>Main competitors</a:t>
            </a:r>
            <a:r>
              <a:rPr lang="en-US" sz="1400" dirty="0"/>
              <a:t>: for example( Auto-ecole Kassap, Auto ecole Bercy)</a:t>
            </a:r>
          </a:p>
          <a:p>
            <a:endParaRPr lang="en-US" dirty="0"/>
          </a:p>
          <a:p>
            <a:pPr algn="ctr"/>
            <a:r>
              <a:rPr lang="en-US" sz="2000" b="1" dirty="0">
                <a:solidFill>
                  <a:schemeClr val="accent1">
                    <a:lumMod val="75000"/>
                  </a:schemeClr>
                </a:solidFill>
              </a:rPr>
              <a:t>Analysis of the existing</a:t>
            </a:r>
          </a:p>
          <a:p>
            <a:pPr marL="285750" indent="-285750">
              <a:buFont typeface="Arial" panose="020B0604020202020204" pitchFamily="34" charset="0"/>
              <a:buChar char="•"/>
            </a:pPr>
            <a:r>
              <a:rPr lang="en-US" b="1" dirty="0"/>
              <a:t>Programming language: </a:t>
            </a:r>
            <a:r>
              <a:rPr lang="en-US" sz="1400" dirty="0"/>
              <a:t>JavaScript, HTML, CSS, python…</a:t>
            </a:r>
          </a:p>
          <a:p>
            <a:pPr marL="285750" indent="-285750">
              <a:buFont typeface="Arial" panose="020B0604020202020204" pitchFamily="34" charset="0"/>
              <a:buChar char="•"/>
            </a:pPr>
            <a:r>
              <a:rPr lang="en-US" b="1" dirty="0"/>
              <a:t>Type of language used</a:t>
            </a:r>
            <a:r>
              <a:rPr lang="en-US" sz="1400" dirty="0"/>
              <a:t>: English Language.</a:t>
            </a:r>
          </a:p>
          <a:p>
            <a:pPr marL="285750" indent="-285750">
              <a:buFont typeface="Arial" panose="020B0604020202020204" pitchFamily="34" charset="0"/>
              <a:buChar char="•"/>
            </a:pPr>
            <a:r>
              <a:rPr lang="en-US" b="1" dirty="0"/>
              <a:t>Accommodation uses</a:t>
            </a:r>
            <a:r>
              <a:rPr lang="en-US" sz="1400" dirty="0"/>
              <a:t>: Host stinger</a:t>
            </a:r>
          </a:p>
          <a:p>
            <a:pPr marL="285750" indent="-285750">
              <a:buFont typeface="Arial" panose="020B0604020202020204" pitchFamily="34" charset="0"/>
              <a:buChar char="•"/>
            </a:pPr>
            <a:r>
              <a:rPr lang="en-US" b="1" dirty="0"/>
              <a:t>Actual statistics</a:t>
            </a:r>
            <a:r>
              <a:rPr lang="en-US" dirty="0"/>
              <a:t>: </a:t>
            </a:r>
            <a:r>
              <a:rPr lang="en-US" sz="1400" dirty="0"/>
              <a:t>No site yet</a:t>
            </a:r>
          </a:p>
          <a:p>
            <a:pPr marL="285750" indent="-285750">
              <a:buFont typeface="Arial" panose="020B0604020202020204" pitchFamily="34" charset="0"/>
              <a:buChar char="•"/>
            </a:pPr>
            <a:r>
              <a:rPr lang="en-US" b="1" dirty="0"/>
              <a:t>The type of site</a:t>
            </a:r>
            <a:r>
              <a:rPr lang="en-US" sz="1400" dirty="0"/>
              <a:t>: Enterprise</a:t>
            </a:r>
          </a:p>
          <a:p>
            <a:pPr marL="285750" indent="-285750">
              <a:buFont typeface="Arial" panose="020B0604020202020204" pitchFamily="34" charset="0"/>
              <a:buChar char="•"/>
            </a:pPr>
            <a:r>
              <a:rPr lang="en-US" b="1" dirty="0"/>
              <a:t>Location of the enterprise</a:t>
            </a:r>
            <a:r>
              <a:rPr lang="en-US" dirty="0"/>
              <a:t>: </a:t>
            </a:r>
            <a:r>
              <a:rPr lang="en-US" sz="1400" dirty="0"/>
              <a:t>Melen face Fokou, Douala Ndogbong face SCB Bank, Bafoussam face stade Omnisport</a:t>
            </a:r>
          </a:p>
          <a:p>
            <a:pPr marL="285750" indent="-285750">
              <a:buFont typeface="Arial" panose="020B0604020202020204" pitchFamily="34" charset="0"/>
              <a:buChar char="•"/>
            </a:pPr>
            <a:r>
              <a:rPr lang="en-US" b="1" dirty="0"/>
              <a:t>The number of people involve in the creation of the website</a:t>
            </a:r>
            <a:r>
              <a:rPr lang="en-US" dirty="0"/>
              <a:t>: </a:t>
            </a:r>
            <a:r>
              <a:rPr lang="en-US" sz="1400" dirty="0"/>
              <a:t>2 people</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Rectangle 1">
            <a:extLst>
              <a:ext uri="{FF2B5EF4-FFF2-40B4-BE49-F238E27FC236}">
                <a16:creationId xmlns:a16="http://schemas.microsoft.com/office/drawing/2014/main" id="{EB2B6C40-BEA0-1C96-AE2B-D503839CD451}"/>
              </a:ext>
            </a:extLst>
          </p:cNvPr>
          <p:cNvSpPr/>
          <p:nvPr/>
        </p:nvSpPr>
        <p:spPr>
          <a:xfrm>
            <a:off x="295275" y="100310"/>
            <a:ext cx="5724644" cy="923330"/>
          </a:xfrm>
          <a:prstGeom prst="rect">
            <a:avLst/>
          </a:prstGeom>
          <a:noFill/>
        </p:spPr>
        <p:txBody>
          <a:bodyPr wrap="none" lIns="91440" tIns="45720" rIns="91440" bIns="45720">
            <a:spAutoFit/>
          </a:bodyPr>
          <a:lstStyle/>
          <a:p>
            <a:pPr algn="ctr"/>
            <a:r>
              <a:rPr lang="en-US" sz="5400" b="1" i="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ngLiU-ExtB" panose="02020500000000000000" pitchFamily="18" charset="-120"/>
                <a:ea typeface="MingLiU-ExtB" panose="02020500000000000000" pitchFamily="18" charset="-120"/>
              </a:rPr>
              <a:t>CAHIER DE CHARGE</a:t>
            </a:r>
            <a:endParaRPr lang="en-CM" sz="5400" b="1" i="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693466118"/>
      </p:ext>
    </p:extLst>
  </p:cSld>
  <p:clrMapOvr>
    <a:masterClrMapping/>
  </p:clrMapOvr>
  <p:transition spd="slow" advClick="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40D664-8D89-0535-B5E6-20C1A626E375}"/>
              </a:ext>
            </a:extLst>
          </p:cNvPr>
          <p:cNvSpPr txBox="1"/>
          <p:nvPr/>
        </p:nvSpPr>
        <p:spPr>
          <a:xfrm>
            <a:off x="810883" y="202136"/>
            <a:ext cx="11136702" cy="677108"/>
          </a:xfrm>
          <a:prstGeom prst="rect">
            <a:avLst/>
          </a:prstGeom>
          <a:noFill/>
        </p:spPr>
        <p:txBody>
          <a:bodyPr wrap="square" rtlCol="0">
            <a:spAutoFit/>
          </a:bodyPr>
          <a:lstStyle/>
          <a:p>
            <a:pPr algn="ctr"/>
            <a:r>
              <a:rPr lang="en-US" sz="2000" b="1" dirty="0">
                <a:solidFill>
                  <a:schemeClr val="accent1"/>
                </a:solidFill>
              </a:rPr>
              <a:t>Examples of other sites</a:t>
            </a:r>
          </a:p>
          <a:p>
            <a:endParaRPr lang="en-CM" dirty="0"/>
          </a:p>
        </p:txBody>
      </p:sp>
      <p:pic>
        <p:nvPicPr>
          <p:cNvPr id="5" name="Picture 4">
            <a:extLst>
              <a:ext uri="{FF2B5EF4-FFF2-40B4-BE49-F238E27FC236}">
                <a16:creationId xmlns:a16="http://schemas.microsoft.com/office/drawing/2014/main" id="{766082B1-1F49-9E4E-63BD-929851F8A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825" y="879244"/>
            <a:ext cx="3488550" cy="2968137"/>
          </a:xfrm>
          <a:prstGeom prst="rect">
            <a:avLst/>
          </a:prstGeom>
        </p:spPr>
      </p:pic>
      <p:pic>
        <p:nvPicPr>
          <p:cNvPr id="7" name="Picture 6">
            <a:extLst>
              <a:ext uri="{FF2B5EF4-FFF2-40B4-BE49-F238E27FC236}">
                <a16:creationId xmlns:a16="http://schemas.microsoft.com/office/drawing/2014/main" id="{86ED6BB9-528E-0491-5513-4B058172B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188" y="948906"/>
            <a:ext cx="3329497" cy="2648309"/>
          </a:xfrm>
          <a:prstGeom prst="rect">
            <a:avLst/>
          </a:prstGeom>
        </p:spPr>
      </p:pic>
      <p:pic>
        <p:nvPicPr>
          <p:cNvPr id="9" name="Picture 8">
            <a:extLst>
              <a:ext uri="{FF2B5EF4-FFF2-40B4-BE49-F238E27FC236}">
                <a16:creationId xmlns:a16="http://schemas.microsoft.com/office/drawing/2014/main" id="{98CFD674-8C76-F50F-4F91-5013C797A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3450" y="785004"/>
            <a:ext cx="3488550" cy="3382128"/>
          </a:xfrm>
          <a:prstGeom prst="rect">
            <a:avLst/>
          </a:prstGeom>
        </p:spPr>
      </p:pic>
      <p:pic>
        <p:nvPicPr>
          <p:cNvPr id="11" name="Picture 10">
            <a:extLst>
              <a:ext uri="{FF2B5EF4-FFF2-40B4-BE49-F238E27FC236}">
                <a16:creationId xmlns:a16="http://schemas.microsoft.com/office/drawing/2014/main" id="{4BD9A609-E8B2-9DF8-2211-C3D8B2B3A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825" y="4072241"/>
            <a:ext cx="3488550" cy="2643996"/>
          </a:xfrm>
          <a:prstGeom prst="rect">
            <a:avLst/>
          </a:prstGeom>
        </p:spPr>
      </p:pic>
      <p:pic>
        <p:nvPicPr>
          <p:cNvPr id="13" name="Picture 12">
            <a:extLst>
              <a:ext uri="{FF2B5EF4-FFF2-40B4-BE49-F238E27FC236}">
                <a16:creationId xmlns:a16="http://schemas.microsoft.com/office/drawing/2014/main" id="{19F2A53D-1F75-F320-6F96-537639A4E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9137" y="3920056"/>
            <a:ext cx="3488551" cy="2796181"/>
          </a:xfrm>
          <a:prstGeom prst="rect">
            <a:avLst/>
          </a:prstGeom>
        </p:spPr>
      </p:pic>
    </p:spTree>
    <p:extLst>
      <p:ext uri="{BB962C8B-B14F-4D97-AF65-F5344CB8AC3E}">
        <p14:creationId xmlns:p14="http://schemas.microsoft.com/office/powerpoint/2010/main" val="26570348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3E170E-3874-136D-B266-A093B6D794AC}"/>
              </a:ext>
            </a:extLst>
          </p:cNvPr>
          <p:cNvSpPr txBox="1"/>
          <p:nvPr/>
        </p:nvSpPr>
        <p:spPr>
          <a:xfrm>
            <a:off x="320615" y="94891"/>
            <a:ext cx="11550770" cy="6432530"/>
          </a:xfrm>
          <a:prstGeom prst="rect">
            <a:avLst/>
          </a:prstGeom>
          <a:noFill/>
        </p:spPr>
        <p:txBody>
          <a:bodyPr wrap="square" rtlCol="0">
            <a:spAutoFit/>
          </a:bodyPr>
          <a:lstStyle/>
          <a:p>
            <a:pPr algn="ctr"/>
            <a:r>
              <a:rPr lang="en-US" sz="2400" b="1" dirty="0">
                <a:solidFill>
                  <a:schemeClr val="accent1">
                    <a:lumMod val="75000"/>
                  </a:schemeClr>
                </a:solidFill>
              </a:rPr>
              <a:t>OBJECTIVE OF THE WEBSITE</a:t>
            </a:r>
          </a:p>
          <a:p>
            <a:pPr marL="342900" indent="-342900">
              <a:buFont typeface="+mj-lt"/>
              <a:buAutoNum type="arabicPeriod"/>
            </a:pPr>
            <a:r>
              <a:rPr lang="en-US" b="1" dirty="0"/>
              <a:t>Let people find you</a:t>
            </a:r>
          </a:p>
          <a:p>
            <a:r>
              <a:rPr lang="en-US" sz="1400" dirty="0"/>
              <a:t>	Having a website makes you available. Once you become available you become available there is no stopping you from wat you can do. We need to show them what we can do</a:t>
            </a:r>
          </a:p>
          <a:p>
            <a:pPr marL="342900" indent="-342900">
              <a:buAutoNum type="arabicPeriod" startAt="2"/>
            </a:pPr>
            <a:r>
              <a:rPr lang="en-US" b="1" dirty="0"/>
              <a:t>Higher customer satisfaction</a:t>
            </a:r>
          </a:p>
          <a:p>
            <a:r>
              <a:rPr lang="en-US" sz="1400" dirty="0"/>
              <a:t>	Supporting you existing and potential customers is an obvious goal for the website. Better user experience and service can go a long way to establish and maintain the customer relationship.</a:t>
            </a:r>
          </a:p>
          <a:p>
            <a:pPr marL="342900" indent="-342900">
              <a:buAutoNum type="arabicPeriod" startAt="3"/>
            </a:pPr>
            <a:r>
              <a:rPr lang="en-US" b="1" dirty="0"/>
              <a:t>Choose a good domain name</a:t>
            </a:r>
          </a:p>
          <a:p>
            <a:r>
              <a:rPr lang="en-US" sz="1400" dirty="0"/>
              <a:t>	This will be the website address where people find you. It helps if you have during in the URL- do, it make people guess what you do when they see you website address written. Have a look at what your competitors are doing. For example(</a:t>
            </a:r>
            <a:r>
              <a:rPr lang="en-US" sz="1400" dirty="0">
                <a:hlinkClick r:id="rId2"/>
              </a:rPr>
              <a:t>www.global</a:t>
            </a:r>
            <a:r>
              <a:rPr lang="en-US" sz="1400" dirty="0"/>
              <a:t> auto-ecole.com)</a:t>
            </a:r>
          </a:p>
          <a:p>
            <a:pPr marL="2571750" lvl="5" indent="-285750">
              <a:buFont typeface="Wingdings" panose="05000000000000000000" pitchFamily="2" charset="2"/>
              <a:buChar char="Ø"/>
            </a:pPr>
            <a:r>
              <a:rPr lang="en-US" sz="1400" dirty="0"/>
              <a:t>.COM(Starting from$9.99)</a:t>
            </a:r>
          </a:p>
          <a:p>
            <a:pPr marL="2571750" lvl="5" indent="-285750">
              <a:buFont typeface="Wingdings" panose="05000000000000000000" pitchFamily="2" charset="2"/>
              <a:buChar char="Ø"/>
            </a:pPr>
            <a:r>
              <a:rPr lang="en-US" sz="1400" dirty="0" err="1"/>
              <a:t>.net</a:t>
            </a:r>
            <a:r>
              <a:rPr lang="en-US" sz="1400" dirty="0"/>
              <a:t>(starting from$12.99)</a:t>
            </a:r>
          </a:p>
          <a:p>
            <a:pPr marL="2571750" lvl="5" indent="-285750">
              <a:buFont typeface="Wingdings" panose="05000000000000000000" pitchFamily="2" charset="2"/>
              <a:buChar char="Ø"/>
            </a:pPr>
            <a:r>
              <a:rPr lang="en-US" sz="1400" dirty="0"/>
              <a:t>.org(starting from$8.99)</a:t>
            </a:r>
          </a:p>
          <a:p>
            <a:pPr marL="2571750" lvl="5" indent="-285750">
              <a:buFont typeface="Wingdings" panose="05000000000000000000" pitchFamily="2" charset="2"/>
              <a:buChar char="Ø"/>
            </a:pPr>
            <a:r>
              <a:rPr lang="en-US" sz="1400" dirty="0"/>
              <a:t>.tech(starting from ($4.99)</a:t>
            </a:r>
          </a:p>
          <a:p>
            <a:pPr marL="1200150" lvl="2" indent="-285750">
              <a:buFont typeface="Wingdings" panose="05000000000000000000" pitchFamily="2" charset="2"/>
              <a:buChar char="§"/>
            </a:pPr>
            <a:endParaRPr lang="en-US" sz="1400" dirty="0"/>
          </a:p>
          <a:p>
            <a:pPr marL="342900" indent="-342900">
              <a:buAutoNum type="arabicPeriod" startAt="4"/>
            </a:pPr>
            <a:r>
              <a:rPr lang="en-US" b="1" dirty="0"/>
              <a:t>Choose the right technology</a:t>
            </a:r>
          </a:p>
          <a:p>
            <a:r>
              <a:rPr lang="en-US" sz="1400" dirty="0"/>
              <a:t>	We will need to choose a content management system(CMS) that allows us to make changes to the website. Examples include;</a:t>
            </a:r>
          </a:p>
          <a:p>
            <a:pPr marL="285750" indent="-285750">
              <a:buFont typeface="Arial" panose="020B0604020202020204" pitchFamily="34" charset="0"/>
              <a:buChar char="•"/>
            </a:pPr>
            <a:r>
              <a:rPr lang="en-US" sz="1400" dirty="0"/>
              <a:t>WordPress</a:t>
            </a:r>
          </a:p>
          <a:p>
            <a:pPr marL="285750" indent="-285750">
              <a:buFont typeface="Arial" panose="020B0604020202020204" pitchFamily="34" charset="0"/>
              <a:buChar char="•"/>
            </a:pPr>
            <a:r>
              <a:rPr lang="en-US" sz="1400" dirty="0"/>
              <a:t>Visual studio code</a:t>
            </a:r>
          </a:p>
          <a:p>
            <a:pPr marL="285750" indent="-285750">
              <a:buFont typeface="Arial" panose="020B0604020202020204" pitchFamily="34" charset="0"/>
              <a:buChar char="•"/>
            </a:pPr>
            <a:r>
              <a:rPr lang="en-US" sz="1400" dirty="0"/>
              <a:t>  Weebly</a:t>
            </a:r>
          </a:p>
          <a:p>
            <a:pPr marL="342900" indent="-342900">
              <a:buAutoNum type="arabicPeriod" startAt="5"/>
            </a:pPr>
            <a:r>
              <a:rPr lang="en-US" b="1" dirty="0"/>
              <a:t>Plan it  out</a:t>
            </a:r>
          </a:p>
          <a:p>
            <a:r>
              <a:rPr lang="en-US" sz="1400" dirty="0"/>
              <a:t>	Look at what your competitors are doing, then make the site more better. Plan out how people will interact will your website and what you will say on it.</a:t>
            </a:r>
          </a:p>
          <a:p>
            <a:pPr marL="342900" indent="-342900">
              <a:buAutoNum type="arabicPeriod" startAt="6"/>
            </a:pPr>
            <a:r>
              <a:rPr lang="en-US" b="1" dirty="0"/>
              <a:t>Choose a good template</a:t>
            </a:r>
          </a:p>
          <a:p>
            <a:r>
              <a:rPr lang="en-US" sz="1400" dirty="0"/>
              <a:t>	It saves time to start with a template in mind. You can use a website like TemplateMonstaer or Themeforest. The web designer will be able to modify the theme to suite you. Keep the design simple and use colors that complement your logo and branding.</a:t>
            </a:r>
          </a:p>
        </p:txBody>
      </p:sp>
    </p:spTree>
    <p:extLst>
      <p:ext uri="{BB962C8B-B14F-4D97-AF65-F5344CB8AC3E}">
        <p14:creationId xmlns:p14="http://schemas.microsoft.com/office/powerpoint/2010/main" val="16860776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1A273-5825-2BC1-EAE9-CA00490DDD41}"/>
              </a:ext>
            </a:extLst>
          </p:cNvPr>
          <p:cNvSpPr txBox="1"/>
          <p:nvPr/>
        </p:nvSpPr>
        <p:spPr>
          <a:xfrm>
            <a:off x="155276" y="138022"/>
            <a:ext cx="10834777" cy="7355860"/>
          </a:xfrm>
          <a:prstGeom prst="rect">
            <a:avLst/>
          </a:prstGeom>
          <a:noFill/>
        </p:spPr>
        <p:txBody>
          <a:bodyPr wrap="square" rtlCol="0">
            <a:spAutoFit/>
          </a:bodyPr>
          <a:lstStyle/>
          <a:p>
            <a:pPr marL="342900" indent="-342900">
              <a:buAutoNum type="arabicPeriod" startAt="7"/>
            </a:pPr>
            <a:r>
              <a:rPr lang="en-US" b="1" dirty="0"/>
              <a:t>Mobile first</a:t>
            </a:r>
          </a:p>
          <a:p>
            <a:r>
              <a:rPr lang="en-US" dirty="0"/>
              <a:t>	</a:t>
            </a:r>
            <a:r>
              <a:rPr lang="en-US" sz="1400" dirty="0"/>
              <a:t>Over half of the traffic is on the mobile phone, so we need to ensure that the website is “responsive”. This means that the design should adapt to work on a mobile phone, tablet or computer.</a:t>
            </a:r>
          </a:p>
          <a:p>
            <a:endParaRPr lang="en-US" sz="1400" dirty="0"/>
          </a:p>
          <a:p>
            <a:pPr algn="ctr"/>
            <a:r>
              <a:rPr lang="en-US" sz="2000" b="1" dirty="0">
                <a:solidFill>
                  <a:schemeClr val="accent1">
                    <a:lumMod val="75000"/>
                  </a:schemeClr>
                </a:solidFill>
              </a:rPr>
              <a:t>Characteristics of what the site should look like</a:t>
            </a:r>
          </a:p>
          <a:p>
            <a:pPr marL="285750" indent="-285750">
              <a:buFont typeface="Wingdings" panose="05000000000000000000" pitchFamily="2" charset="2"/>
              <a:buChar char="v"/>
            </a:pPr>
            <a:r>
              <a:rPr lang="en-US" b="1" dirty="0"/>
              <a:t>Clearly display prices</a:t>
            </a:r>
          </a:p>
          <a:p>
            <a:r>
              <a:rPr lang="en-US" sz="1400" dirty="0"/>
              <a:t>	One of the most important things visitors to the driving school website will want to do is compare your prices against other driving schools. We recommend that you outline exactly how the cost is broken down across all the options that you offer.</a:t>
            </a:r>
          </a:p>
          <a:p>
            <a:pPr marL="285750" indent="-285750">
              <a:buFont typeface="Wingdings" panose="05000000000000000000" pitchFamily="2" charset="2"/>
              <a:buChar char="v"/>
            </a:pPr>
            <a:r>
              <a:rPr lang="en-US" b="1" dirty="0"/>
              <a:t>Provide information about you(or your team of instructors)as individuals</a:t>
            </a:r>
          </a:p>
          <a:p>
            <a:r>
              <a:rPr lang="en-US" sz="1400" dirty="0"/>
              <a:t>	Give a much detail about yourself as possible, including qualifications. If Your prices are not the cheapest ,explain why.</a:t>
            </a:r>
          </a:p>
          <a:p>
            <a:pPr marL="285750" indent="-285750">
              <a:buFont typeface="Wingdings" panose="05000000000000000000" pitchFamily="2" charset="2"/>
              <a:buChar char="v"/>
            </a:pPr>
            <a:r>
              <a:rPr lang="en-US" b="1" dirty="0"/>
              <a:t>Easy to find contact and booking information</a:t>
            </a:r>
          </a:p>
          <a:p>
            <a:r>
              <a:rPr lang="en-US" sz="1400" dirty="0"/>
              <a:t>	While this is an important part of any driving school website, providing contact information is absolutely vital in your case. It is also a good idea to implement an easy-to use online booking form on your website</a:t>
            </a:r>
          </a:p>
          <a:p>
            <a:pPr marL="285750" indent="-285750">
              <a:buFont typeface="Wingdings" panose="05000000000000000000" pitchFamily="2" charset="2"/>
              <a:buChar char="v"/>
            </a:pPr>
            <a:r>
              <a:rPr lang="en-US" b="1" dirty="0"/>
              <a:t>Contain a detailed list of services</a:t>
            </a:r>
          </a:p>
          <a:p>
            <a:r>
              <a:rPr lang="en-US" sz="1400" dirty="0"/>
              <a:t>	The website should contain an easy to read list of all types of courses that you offer with detailed information about each, as well as who the course is aimed at.</a:t>
            </a:r>
          </a:p>
          <a:p>
            <a:pPr algn="ctr"/>
            <a:r>
              <a:rPr lang="en-US" sz="2000" b="1" dirty="0">
                <a:solidFill>
                  <a:schemeClr val="accent1">
                    <a:lumMod val="75000"/>
                  </a:schemeClr>
                </a:solidFill>
              </a:rPr>
              <a:t>Graphic</a:t>
            </a:r>
          </a:p>
          <a:p>
            <a:r>
              <a:rPr lang="en-US" b="1" dirty="0"/>
              <a:t>Purpose</a:t>
            </a:r>
          </a:p>
          <a:p>
            <a:pPr marL="285750" indent="-285750">
              <a:buFont typeface="Arial" panose="020B0604020202020204" pitchFamily="34" charset="0"/>
              <a:buChar char="•"/>
            </a:pPr>
            <a:r>
              <a:rPr lang="en-US" dirty="0"/>
              <a:t>Visual/Aesthetic appeal</a:t>
            </a:r>
          </a:p>
          <a:p>
            <a:pPr marL="285750" indent="-285750">
              <a:buFont typeface="Arial" panose="020B0604020202020204" pitchFamily="34" charset="0"/>
              <a:buChar char="•"/>
            </a:pPr>
            <a:r>
              <a:rPr lang="en-US" dirty="0"/>
              <a:t>Create visual structure</a:t>
            </a:r>
          </a:p>
          <a:p>
            <a:pPr marL="285750" indent="-285750">
              <a:buFont typeface="Arial" panose="020B0604020202020204" pitchFamily="34" charset="0"/>
              <a:buChar char="•"/>
            </a:pPr>
            <a:r>
              <a:rPr lang="en-US" dirty="0"/>
              <a:t>Communicate ideas visually</a:t>
            </a:r>
          </a:p>
          <a:p>
            <a:r>
              <a:rPr lang="en-US" b="1" dirty="0"/>
              <a:t>Graphic Formats used</a:t>
            </a:r>
          </a:p>
          <a:p>
            <a:pPr marL="285750" indent="-285750">
              <a:buFont typeface="Arial" panose="020B0604020202020204" pitchFamily="34" charset="0"/>
              <a:buChar char="•"/>
            </a:pPr>
            <a:r>
              <a:rPr lang="en-US" dirty="0"/>
              <a:t>JPEG</a:t>
            </a:r>
          </a:p>
          <a:p>
            <a:pPr marL="285750" indent="-285750">
              <a:buFont typeface="Arial" panose="020B0604020202020204" pitchFamily="34" charset="0"/>
              <a:buChar char="•"/>
            </a:pPr>
            <a:r>
              <a:rPr lang="en-US" dirty="0"/>
              <a:t>PNG</a:t>
            </a:r>
          </a:p>
          <a:p>
            <a:endParaRPr lang="en-US" dirty="0"/>
          </a:p>
          <a:p>
            <a:endParaRPr lang="en-US" dirty="0"/>
          </a:p>
          <a:p>
            <a:r>
              <a:rPr lang="en-US" dirty="0"/>
              <a:t>	</a:t>
            </a:r>
          </a:p>
          <a:p>
            <a:pPr algn="ctr"/>
            <a:endParaRPr lang="en-CM" dirty="0"/>
          </a:p>
        </p:txBody>
      </p:sp>
    </p:spTree>
    <p:extLst>
      <p:ext uri="{BB962C8B-B14F-4D97-AF65-F5344CB8AC3E}">
        <p14:creationId xmlns:p14="http://schemas.microsoft.com/office/powerpoint/2010/main" val="280534022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78A950-9BD3-30DA-1705-4508A45616E2}"/>
              </a:ext>
            </a:extLst>
          </p:cNvPr>
          <p:cNvSpPr txBox="1"/>
          <p:nvPr/>
        </p:nvSpPr>
        <p:spPr>
          <a:xfrm>
            <a:off x="1072551" y="88432"/>
            <a:ext cx="10196423" cy="4401205"/>
          </a:xfrm>
          <a:prstGeom prst="rect">
            <a:avLst/>
          </a:prstGeom>
          <a:noFill/>
        </p:spPr>
        <p:txBody>
          <a:bodyPr wrap="square" rtlCol="0">
            <a:spAutoFit/>
          </a:bodyPr>
          <a:lstStyle/>
          <a:p>
            <a:pPr algn="ctr"/>
            <a:r>
              <a:rPr lang="en-US" dirty="0"/>
              <a:t>	</a:t>
            </a:r>
            <a:r>
              <a:rPr lang="en-US" sz="2000" b="1" dirty="0">
                <a:solidFill>
                  <a:schemeClr val="accent1"/>
                </a:solidFill>
              </a:rPr>
              <a:t>Technical constraints</a:t>
            </a:r>
          </a:p>
          <a:p>
            <a:pPr marL="285750" indent="-285750">
              <a:buFont typeface="Wingdings" panose="05000000000000000000" pitchFamily="2" charset="2"/>
              <a:buChar char="§"/>
            </a:pPr>
            <a:r>
              <a:rPr lang="en-US" dirty="0">
                <a:latin typeface="Calibri" panose="020F0502020204030204" pitchFamily="34" charset="0"/>
                <a:cs typeface="Calibri" panose="020F0502020204030204" pitchFamily="34" charset="0"/>
              </a:rPr>
              <a:t>Budget</a:t>
            </a:r>
          </a:p>
          <a:p>
            <a:r>
              <a:rPr lang="en-US" dirty="0">
                <a:latin typeface="Calibri" panose="020F0502020204030204" pitchFamily="34" charset="0"/>
                <a:cs typeface="Calibri" panose="020F0502020204030204" pitchFamily="34" charset="0"/>
              </a:rPr>
              <a:t>	In the design, we should think about the budget allowed for the project and consider it when thinking about the sections which is not yet known.</a:t>
            </a:r>
          </a:p>
          <a:p>
            <a:pPr marL="285750" indent="-285750">
              <a:buFont typeface="Wingdings" panose="05000000000000000000" pitchFamily="2" charset="2"/>
              <a:buChar char="§"/>
            </a:pPr>
            <a:r>
              <a:rPr lang="en-US" dirty="0">
                <a:latin typeface="Calibri" panose="020F0502020204030204" pitchFamily="34" charset="0"/>
                <a:cs typeface="Calibri" panose="020F0502020204030204" pitchFamily="34" charset="0"/>
              </a:rPr>
              <a:t>Brand guidelines</a:t>
            </a:r>
          </a:p>
          <a:p>
            <a:r>
              <a:rPr lang="en-US" dirty="0">
                <a:latin typeface="Calibri" panose="020F0502020204030204" pitchFamily="34" charset="0"/>
                <a:cs typeface="Calibri" panose="020F0502020204030204" pitchFamily="34" charset="0"/>
              </a:rPr>
              <a:t>	Everything we include on the website must reflect and present the brand color, fonts, layout and the actual web copy used</a:t>
            </a:r>
          </a:p>
          <a:p>
            <a:pPr marL="285750" indent="-285750">
              <a:buFont typeface="Wingdings" panose="05000000000000000000" pitchFamily="2" charset="2"/>
              <a:buChar char="§"/>
            </a:pPr>
            <a:r>
              <a:rPr lang="en-US" dirty="0">
                <a:latin typeface="Calibri" panose="020F0502020204030204" pitchFamily="34" charset="0"/>
                <a:cs typeface="Calibri" panose="020F0502020204030204" pitchFamily="34" charset="0"/>
              </a:rPr>
              <a:t>Browser</a:t>
            </a:r>
          </a:p>
          <a:p>
            <a:r>
              <a:rPr lang="en-US" dirty="0">
                <a:latin typeface="Calibri" panose="020F0502020204030204" pitchFamily="34" charset="0"/>
                <a:cs typeface="Calibri" panose="020F0502020204030204" pitchFamily="34" charset="0"/>
              </a:rPr>
              <a:t>	The browser used will be Google</a:t>
            </a:r>
          </a:p>
          <a:p>
            <a:pPr algn="ctr"/>
            <a:r>
              <a:rPr lang="en-US" dirty="0">
                <a:latin typeface="Calibri" panose="020F0502020204030204" pitchFamily="34" charset="0"/>
                <a:cs typeface="Calibri" panose="020F0502020204030204" pitchFamily="34" charset="0"/>
              </a:rPr>
              <a:t>	</a:t>
            </a:r>
            <a:r>
              <a:rPr lang="en-US" sz="2000" b="1" dirty="0">
                <a:solidFill>
                  <a:schemeClr val="accent1"/>
                </a:solidFill>
                <a:latin typeface="Calibri" panose="020F0502020204030204" pitchFamily="34" charset="0"/>
                <a:cs typeface="Calibri" panose="020F0502020204030204" pitchFamily="34" charset="0"/>
              </a:rPr>
              <a:t>Calendar</a:t>
            </a:r>
          </a:p>
          <a:p>
            <a:pPr marL="285750" indent="-285750">
              <a:buFont typeface="Wingdings" panose="05000000000000000000" pitchFamily="2" charset="2"/>
              <a:buChar char="§"/>
            </a:pPr>
            <a:r>
              <a:rPr lang="en-US" dirty="0">
                <a:latin typeface="Calibri" panose="020F0502020204030204" pitchFamily="34" charset="0"/>
                <a:cs typeface="Calibri" panose="020F0502020204030204" pitchFamily="34" charset="0"/>
              </a:rPr>
              <a:t>Project timeline</a:t>
            </a:r>
          </a:p>
          <a:p>
            <a:r>
              <a:rPr lang="en-US" dirty="0">
                <a:latin typeface="Calibri" panose="020F0502020204030204" pitchFamily="34" charset="0"/>
                <a:cs typeface="Calibri" panose="020F0502020204030204" pitchFamily="34" charset="0"/>
              </a:rPr>
              <a:t>	 The project timeline needs to be created in 2 months.</a:t>
            </a:r>
          </a:p>
          <a:p>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r>
              <a:rPr lang="en-US" sz="2400" b="1" dirty="0">
                <a:solidFill>
                  <a:schemeClr val="accent1"/>
                </a:solidFill>
              </a:rPr>
              <a:t>Graphics and Ergonomic</a:t>
            </a:r>
            <a:endParaRPr lang="en-CM" sz="2400" b="1" dirty="0">
              <a:solidFill>
                <a:schemeClr val="accent1"/>
              </a:solidFill>
            </a:endParaRPr>
          </a:p>
        </p:txBody>
      </p:sp>
      <p:sp>
        <p:nvSpPr>
          <p:cNvPr id="2" name="TextBox 1">
            <a:extLst>
              <a:ext uri="{FF2B5EF4-FFF2-40B4-BE49-F238E27FC236}">
                <a16:creationId xmlns:a16="http://schemas.microsoft.com/office/drawing/2014/main" id="{D8CB498D-FEC6-DA33-6B37-5252DF871690}"/>
              </a:ext>
            </a:extLst>
          </p:cNvPr>
          <p:cNvSpPr txBox="1"/>
          <p:nvPr/>
        </p:nvSpPr>
        <p:spPr>
          <a:xfrm>
            <a:off x="1792856" y="4615132"/>
            <a:ext cx="8428007" cy="2985433"/>
          </a:xfrm>
          <a:prstGeom prst="rect">
            <a:avLst/>
          </a:prstGeom>
          <a:noFill/>
        </p:spPr>
        <p:txBody>
          <a:bodyPr wrap="square" rtlCol="0">
            <a:spAutoFit/>
          </a:bodyPr>
          <a:lstStyle/>
          <a:p>
            <a:pPr algn="ctr"/>
            <a:r>
              <a:rPr lang="en-US" sz="2000" b="1" dirty="0">
                <a:solidFill>
                  <a:schemeClr val="accent1"/>
                </a:solidFill>
              </a:rPr>
              <a:t>Number of pages the site should have</a:t>
            </a:r>
          </a:p>
          <a:p>
            <a:pPr marL="342900" indent="-342900">
              <a:buFont typeface="Wingdings" panose="05000000000000000000" pitchFamily="2" charset="2"/>
              <a:buChar char="§"/>
            </a:pPr>
            <a:r>
              <a:rPr lang="en-US" dirty="0"/>
              <a:t>Home</a:t>
            </a:r>
          </a:p>
          <a:p>
            <a:pPr marL="342900" indent="-342900">
              <a:buFont typeface="Wingdings" panose="05000000000000000000" pitchFamily="2" charset="2"/>
              <a:buChar char="§"/>
            </a:pPr>
            <a:r>
              <a:rPr lang="en-US" dirty="0"/>
              <a:t>About us page</a:t>
            </a:r>
          </a:p>
          <a:p>
            <a:pPr marL="342900" indent="-342900">
              <a:buFont typeface="Wingdings" panose="05000000000000000000" pitchFamily="2" charset="2"/>
              <a:buChar char="§"/>
            </a:pPr>
            <a:r>
              <a:rPr lang="en-US" dirty="0"/>
              <a:t>Contact page</a:t>
            </a:r>
          </a:p>
          <a:p>
            <a:pPr marL="342900" indent="-342900">
              <a:buFont typeface="Wingdings" panose="05000000000000000000" pitchFamily="2" charset="2"/>
              <a:buChar char="§"/>
            </a:pPr>
            <a:r>
              <a:rPr lang="en-US" dirty="0"/>
              <a:t>Pricing</a:t>
            </a:r>
          </a:p>
          <a:p>
            <a:pPr marL="342900" indent="-342900">
              <a:buFont typeface="Wingdings" panose="05000000000000000000" pitchFamily="2" charset="2"/>
              <a:buChar char="§"/>
            </a:pPr>
            <a:r>
              <a:rPr lang="en-US" dirty="0"/>
              <a:t>Information</a:t>
            </a:r>
          </a:p>
          <a:p>
            <a:pPr marL="342900" indent="-342900">
              <a:buFont typeface="Wingdings" panose="05000000000000000000" pitchFamily="2" charset="2"/>
              <a:buChar char="§"/>
            </a:pPr>
            <a:r>
              <a:rPr lang="en-US" dirty="0"/>
              <a:t>Reservation/Booking</a:t>
            </a:r>
          </a:p>
          <a:p>
            <a:endParaRPr lang="en-US" sz="2000" b="1" dirty="0">
              <a:solidFill>
                <a:schemeClr val="accent1"/>
              </a:solidFill>
            </a:endParaRPr>
          </a:p>
          <a:p>
            <a:endParaRPr lang="en-US" sz="2000" b="1" dirty="0">
              <a:solidFill>
                <a:schemeClr val="accent1"/>
              </a:solidFill>
            </a:endParaRPr>
          </a:p>
          <a:p>
            <a:pPr algn="ctr"/>
            <a:endParaRPr lang="en-CM" sz="2000" b="1" dirty="0">
              <a:solidFill>
                <a:schemeClr val="accent1"/>
              </a:solidFill>
            </a:endParaRPr>
          </a:p>
        </p:txBody>
      </p:sp>
    </p:spTree>
    <p:extLst>
      <p:ext uri="{BB962C8B-B14F-4D97-AF65-F5344CB8AC3E}">
        <p14:creationId xmlns:p14="http://schemas.microsoft.com/office/powerpoint/2010/main" val="38025650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8BF96-87A1-E628-5521-7C95C742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21"/>
            <a:ext cx="12192000" cy="6711757"/>
          </a:xfrm>
          <a:prstGeom prst="rect">
            <a:avLst/>
          </a:prstGeom>
        </p:spPr>
      </p:pic>
    </p:spTree>
    <p:extLst>
      <p:ext uri="{BB962C8B-B14F-4D97-AF65-F5344CB8AC3E}">
        <p14:creationId xmlns:p14="http://schemas.microsoft.com/office/powerpoint/2010/main" val="725149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44266-55E4-2711-D106-B6165D487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4997"/>
            <a:ext cx="12192000" cy="6068005"/>
          </a:xfrm>
          <a:prstGeom prst="rect">
            <a:avLst/>
          </a:prstGeom>
        </p:spPr>
      </p:pic>
    </p:spTree>
    <p:extLst>
      <p:ext uri="{BB962C8B-B14F-4D97-AF65-F5344CB8AC3E}">
        <p14:creationId xmlns:p14="http://schemas.microsoft.com/office/powerpoint/2010/main" val="35867777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DA27A7-7FEB-7737-3949-E187968CF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1452"/>
            <a:ext cx="12192000" cy="5735096"/>
          </a:xfrm>
          <a:prstGeom prst="rect">
            <a:avLst/>
          </a:prstGeom>
        </p:spPr>
      </p:pic>
    </p:spTree>
    <p:extLst>
      <p:ext uri="{BB962C8B-B14F-4D97-AF65-F5344CB8AC3E}">
        <p14:creationId xmlns:p14="http://schemas.microsoft.com/office/powerpoint/2010/main" val="328511316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828CC9-C53A-B911-1B7B-911921787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2974"/>
            <a:ext cx="12192000" cy="5652052"/>
          </a:xfrm>
          <a:prstGeom prst="rect">
            <a:avLst/>
          </a:prstGeom>
        </p:spPr>
      </p:pic>
    </p:spTree>
    <p:extLst>
      <p:ext uri="{BB962C8B-B14F-4D97-AF65-F5344CB8AC3E}">
        <p14:creationId xmlns:p14="http://schemas.microsoft.com/office/powerpoint/2010/main" val="1499125365"/>
      </p:ext>
    </p:extLst>
  </p:cSld>
  <p:clrMapOvr>
    <a:masterClrMapping/>
  </p:clrMapOvr>
  <p:transition spd="slow">
    <p:push dir="u"/>
  </p:transition>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1089</TotalTime>
  <Words>806</Words>
  <Application>Microsoft Office PowerPoint</Application>
  <PresentationFormat>Widescreen</PresentationFormat>
  <Paragraphs>100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MingLiU-ExtB</vt:lpstr>
      <vt:lpstr>Arial</vt:lpstr>
      <vt:lpstr>Calibri</vt:lpstr>
      <vt:lpstr>Calibri Light</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Blessing</dc:creator>
  <cp:lastModifiedBy>Blessing</cp:lastModifiedBy>
  <cp:revision>18</cp:revision>
  <dcterms:created xsi:type="dcterms:W3CDTF">2022-06-09T15:49:55Z</dcterms:created>
  <dcterms:modified xsi:type="dcterms:W3CDTF">2022-06-13T17:14:44Z</dcterms:modified>
</cp:coreProperties>
</file>